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Nunito"/>
      <p:regular r:id="rId21"/>
      <p:bold r:id="rId22"/>
      <p:italic r:id="rId23"/>
      <p:boldItalic r:id="rId24"/>
    </p:embeddedFont>
    <p:embeddedFont>
      <p:font typeface="Maven Pro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Nunito-bold.fntdata"/><Relationship Id="rId21" Type="http://schemas.openxmlformats.org/officeDocument/2006/relationships/font" Target="fonts/Nunito-regular.fntdata"/><Relationship Id="rId24" Type="http://schemas.openxmlformats.org/officeDocument/2006/relationships/font" Target="fonts/Nunito-boldItalic.fntdata"/><Relationship Id="rId23" Type="http://schemas.openxmlformats.org/officeDocument/2006/relationships/font" Target="fonts/Nunito-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avenPro-bold.fntdata"/><Relationship Id="rId25" Type="http://schemas.openxmlformats.org/officeDocument/2006/relationships/font" Target="fonts/MavenPro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1ecf1b2554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1ecf1b2554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Established feature of depression, anxiety, schizophrenia, autism, and substance abuse disorders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24f0d22097b_0_16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24f0d22097b_0_16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4f0d22097b_0_16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4f0d22097b_0_16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24f0d22097b_0_16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24f0d22097b_0_16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23b29bb616c_0_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23b29bb616c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23b29bb616c_0_4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23b29bb616c_0_4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4f0d22097b_0_6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24f0d22097b_0_6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4f0d22097b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24f0d22097b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4f0d22097b_0_9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24f0d22097b_0_9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4f0d22097b_0_15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4f0d22097b_0_15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4f0d22097b_0_1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24f0d22097b_0_1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4f0d22097b_0_15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24f0d22097b_0_15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24f0d22097b_0_16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24f0d22097b_0_16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24f0d22097b_0_9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24f0d22097b_0_9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14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56" name="Google Shape;56;p14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57" name="Google Shape;57;p14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" name="Google Shape;58;p14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9" name="Google Shape;59;p14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60" name="Google Shape;60;p14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14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14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3" name="Google Shape;63;p14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64" name="Google Shape;64;p14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" name="Google Shape;65;p14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14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" name="Google Shape;67;p14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8" name="Google Shape;68;p14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69" name="Google Shape;69;p14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14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" name="Google Shape;71;p14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" name="Google Shape;72;p14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14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74" name="Google Shape;74;p14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75" name="Google Shape;75;p14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4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7" name="Google Shape;77;p14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78" name="Google Shape;78;p14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14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14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1" name="Google Shape;81;p14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2" name="Google Shape;82;p14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83" name="Google Shape;83;p14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14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5" name="Google Shape;85;p14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4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4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4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" name="Google Shape;91;p14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2" name="Google Shape;92;p14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3" name="Google Shape;93;p1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15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96" name="Google Shape;96;p15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97" name="Google Shape;97;p15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" name="Google Shape;98;p15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9" name="Google Shape;99;p15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100" name="Google Shape;100;p15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" name="Google Shape;102;p15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3" name="Google Shape;103;p15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104" name="Google Shape;104;p15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" name="Google Shape;106;p15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" name="Google Shape;107;p15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08" name="Google Shape;108;p15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109" name="Google Shape;109;p15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110" name="Google Shape;110;p15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2" name="Google Shape;112;p15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113" name="Google Shape;113;p15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15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15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6" name="Google Shape;116;p15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117" name="Google Shape;117;p15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1" name="Google Shape;121;p15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122" name="Google Shape;122;p15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15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7" name="Google Shape;127;p15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8" name="Google Shape;128;p1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1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31" name="Google Shape;131;p1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3" name="Google Shape;133;p1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4" name="Google Shape;134;p16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5" name="Google Shape;135;p1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1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38" name="Google Shape;138;p1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" name="Google Shape;140;p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" name="Google Shape;141;p17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42" name="Google Shape;142;p17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43" name="Google Shape;143;p1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18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46" name="Google Shape;146;p18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8" name="Google Shape;148;p1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9" name="Google Shape;149;p1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1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52" name="Google Shape;152;p1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" name="Google Shape;154;p19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5" name="Google Shape;155;p19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56" name="Google Shape;156;p1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20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59" name="Google Shape;159;p20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60" name="Google Shape;160;p20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20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20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20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64" name="Google Shape;164;p20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20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20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7" name="Google Shape;167;p20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68" name="Google Shape;168;p20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Google Shape;169;p20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70" name="Google Shape;170;p20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1" name="Google Shape;171;p2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21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74" name="Google Shape;174;p21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1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6" name="Google Shape;176;p21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7" name="Google Shape;177;p21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78" name="Google Shape;178;p21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79" name="Google Shape;179;p2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22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82" name="Google Shape;182;p22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2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4" name="Google Shape;184;p22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85" name="Google Shape;185;p2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23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88" name="Google Shape;188;p23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89" name="Google Shape;189;p23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23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23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2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3" name="Google Shape;193;p23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94" name="Google Shape;194;p23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p23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23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23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" name="Google Shape;198;p2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9" name="Google Shape;199;p23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200" name="Google Shape;200;p23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23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23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2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4" name="Google Shape;204;p23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205" name="Google Shape;205;p23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23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2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23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209" name="Google Shape;209;p23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23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23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23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23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23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215" name="Google Shape;215;p23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23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23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23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23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220" name="Google Shape;220;p23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23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23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23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224" name="Google Shape;224;p23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23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23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23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" name="Google Shape;228;p23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9" name="Google Shape;229;p23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230" name="Google Shape;230;p23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23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23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23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23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235" name="Google Shape;235;p23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23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23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240" name="Google Shape;240;p23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23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23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23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244" name="Google Shape;244;p23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8" name="Google Shape;248;p23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49" name="Google Shape;249;p23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" name="Google Shape;250;p23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23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23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3" name="Google Shape;253;p23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54" name="Google Shape;254;p23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" name="Google Shape;255;p23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23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23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23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23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60" name="Google Shape;260;p23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23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23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" name="Google Shape;263;p23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4" name="Google Shape;264;p23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65" name="Google Shape;265;p23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23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23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8" name="Google Shape;268;p23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69" name="Google Shape;269;p23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" name="Google Shape;270;p23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" name="Google Shape;271;p23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" name="Google Shape;272;p23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3" name="Google Shape;273;p23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74" name="Google Shape;274;p23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" name="Google Shape;275;p23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" name="Google Shape;276;p23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" name="Google Shape;277;p23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" name="Google Shape;278;p23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9" name="Google Shape;279;p23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80" name="Google Shape;280;p23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" name="Google Shape;281;p23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" name="Google Shape;282;p23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" name="Google Shape;283;p23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4" name="Google Shape;284;p23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85" name="Google Shape;285;p23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" name="Google Shape;286;p23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23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8" name="Google Shape;288;p23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89" name="Google Shape;289;p23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Google Shape;290;p23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" name="Google Shape;291;p23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" name="Google Shape;292;p23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" name="Google Shape;293;p23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4" name="Google Shape;294;p23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95" name="Google Shape;295;p23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" name="Google Shape;296;p23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" name="Google Shape;297;p23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" name="Google Shape;298;p23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9" name="Google Shape;299;p23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300" name="Google Shape;300;p23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" name="Google Shape;301;p23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" name="Google Shape;302;p23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" name="Google Shape;303;p23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04" name="Google Shape;304;p23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305" name="Google Shape;305;p23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" name="Google Shape;306;p23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" name="Google Shape;307;p23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08" name="Google Shape;308;p23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309" name="Google Shape;309;p23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" name="Google Shape;310;p23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" name="Google Shape;311;p23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" name="Google Shape;312;p23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13" name="Google Shape;313;p23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4" name="Google Shape;314;p23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5" name="Google Shape;315;p2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7.png"/><Relationship Id="rId7" Type="http://schemas.openxmlformats.org/officeDocument/2006/relationships/image" Target="../media/image12.png"/><Relationship Id="rId8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3.jpg"/><Relationship Id="rId5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5"/>
          <p:cNvSpPr txBox="1"/>
          <p:nvPr/>
        </p:nvSpPr>
        <p:spPr>
          <a:xfrm>
            <a:off x="7048400" y="1064267"/>
            <a:ext cx="1990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kNN Confusion Matrix: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25"/>
          <p:cNvSpPr txBox="1"/>
          <p:nvPr/>
        </p:nvSpPr>
        <p:spPr>
          <a:xfrm>
            <a:off x="7048400" y="2813132"/>
            <a:ext cx="1990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76.06% Accuracy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4" name="Google Shape;324;p25"/>
          <p:cNvPicPr preferRelativeResize="0"/>
          <p:nvPr/>
        </p:nvPicPr>
        <p:blipFill rotWithShape="1">
          <a:blip r:embed="rId3">
            <a:alphaModFix/>
          </a:blip>
          <a:srcRect b="7634" l="0" r="2987" t="17369"/>
          <a:stretch/>
        </p:blipFill>
        <p:spPr>
          <a:xfrm>
            <a:off x="152400" y="2183564"/>
            <a:ext cx="1971758" cy="1141277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5"/>
          <p:cNvSpPr txBox="1"/>
          <p:nvPr>
            <p:ph type="ctrTitle"/>
          </p:nvPr>
        </p:nvSpPr>
        <p:spPr>
          <a:xfrm>
            <a:off x="1937400" y="51211"/>
            <a:ext cx="52692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b="1" lang="en" sz="2070">
                <a:latin typeface="Calibri"/>
                <a:ea typeface="Calibri"/>
                <a:cs typeface="Calibri"/>
                <a:sym typeface="Calibri"/>
              </a:rPr>
              <a:t>EEG-Based Emotion Classification for Emotion Recognition Behavioral Therapy </a:t>
            </a:r>
            <a:endParaRPr b="1" sz="207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5"/>
          <p:cNvSpPr txBox="1"/>
          <p:nvPr/>
        </p:nvSpPr>
        <p:spPr>
          <a:xfrm>
            <a:off x="942000" y="571435"/>
            <a:ext cx="726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Alexandru Georgescu, Anushka Narasani, Ashley Wang, Fazil Onuralp Ardic, and Davis Sandberg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5"/>
          <p:cNvSpPr txBox="1"/>
          <p:nvPr/>
        </p:nvSpPr>
        <p:spPr>
          <a:xfrm>
            <a:off x="3338725" y="1067674"/>
            <a:ext cx="3681300" cy="20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84150" lvl="0" marL="171450" rtl="0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❖"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EEG-Based Emotion Classifier (Model Training):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25"/>
          <p:cNvSpPr txBox="1"/>
          <p:nvPr/>
        </p:nvSpPr>
        <p:spPr>
          <a:xfrm>
            <a:off x="183657" y="807131"/>
            <a:ext cx="997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Abstract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25"/>
          <p:cNvSpPr txBox="1"/>
          <p:nvPr/>
        </p:nvSpPr>
        <p:spPr>
          <a:xfrm>
            <a:off x="183657" y="3254754"/>
            <a:ext cx="13725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Significance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25"/>
          <p:cNvSpPr txBox="1"/>
          <p:nvPr/>
        </p:nvSpPr>
        <p:spPr>
          <a:xfrm>
            <a:off x="3434426" y="795952"/>
            <a:ext cx="997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Methods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25"/>
          <p:cNvSpPr txBox="1"/>
          <p:nvPr/>
        </p:nvSpPr>
        <p:spPr>
          <a:xfrm>
            <a:off x="183650" y="1067675"/>
            <a:ext cx="29469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84150" lvl="0" marL="114300" rtl="0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❖"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Facial Expression Recognition (FER) deficit is one of most common cognitive impairments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114300" rtl="0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❖"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ER and FER associated with subjective emotional experience, not facial expression mis-encoding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5"/>
          <p:cNvSpPr txBox="1"/>
          <p:nvPr/>
        </p:nvSpPr>
        <p:spPr>
          <a:xfrm>
            <a:off x="7084288" y="795952"/>
            <a:ext cx="1853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Preliminary Results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3" name="Google Shape;333;p25"/>
          <p:cNvGrpSpPr/>
          <p:nvPr/>
        </p:nvGrpSpPr>
        <p:grpSpPr>
          <a:xfrm>
            <a:off x="7015775" y="1008800"/>
            <a:ext cx="2068683" cy="2161717"/>
            <a:chOff x="7015775" y="1008800"/>
            <a:chExt cx="2068683" cy="2161717"/>
          </a:xfrm>
        </p:grpSpPr>
        <p:cxnSp>
          <p:nvCxnSpPr>
            <p:cNvPr id="334" name="Google Shape;334;p25"/>
            <p:cNvCxnSpPr/>
            <p:nvPr/>
          </p:nvCxnSpPr>
          <p:spPr>
            <a:xfrm>
              <a:off x="7015783" y="3170517"/>
              <a:ext cx="2068675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335" name="Google Shape;335;p25"/>
            <p:cNvGrpSpPr/>
            <p:nvPr/>
          </p:nvGrpSpPr>
          <p:grpSpPr>
            <a:xfrm>
              <a:off x="7015775" y="1008800"/>
              <a:ext cx="2068550" cy="2159236"/>
              <a:chOff x="7015775" y="1008800"/>
              <a:chExt cx="2068550" cy="2159236"/>
            </a:xfrm>
          </p:grpSpPr>
          <p:cxnSp>
            <p:nvCxnSpPr>
              <p:cNvPr id="336" name="Google Shape;336;p25"/>
              <p:cNvCxnSpPr/>
              <p:nvPr/>
            </p:nvCxnSpPr>
            <p:spPr>
              <a:xfrm>
                <a:off x="7015783" y="1008829"/>
                <a:ext cx="93941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37" name="Google Shape;337;p25"/>
              <p:cNvCxnSpPr/>
              <p:nvPr/>
            </p:nvCxnSpPr>
            <p:spPr>
              <a:xfrm rot="10800000">
                <a:off x="9078194" y="1008925"/>
                <a:ext cx="0" cy="2159111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38" name="Google Shape;338;p25"/>
              <p:cNvCxnSpPr/>
              <p:nvPr/>
            </p:nvCxnSpPr>
            <p:spPr>
              <a:xfrm rot="10800000">
                <a:off x="7015775" y="1008925"/>
                <a:ext cx="0" cy="2159111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39" name="Google Shape;339;p25"/>
              <p:cNvCxnSpPr/>
              <p:nvPr/>
            </p:nvCxnSpPr>
            <p:spPr>
              <a:xfrm>
                <a:off x="8866825" y="1008800"/>
                <a:ext cx="217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pic>
        <p:nvPicPr>
          <p:cNvPr id="340" name="Google Shape;34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0364" y="1361581"/>
            <a:ext cx="1990827" cy="1535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5"/>
          <p:cNvPicPr preferRelativeResize="0"/>
          <p:nvPr/>
        </p:nvPicPr>
        <p:blipFill rotWithShape="1">
          <a:blip r:embed="rId5">
            <a:alphaModFix/>
          </a:blip>
          <a:srcRect b="0" l="6189" r="2785" t="0"/>
          <a:stretch/>
        </p:blipFill>
        <p:spPr>
          <a:xfrm>
            <a:off x="2187970" y="2167259"/>
            <a:ext cx="848528" cy="872432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5"/>
          <p:cNvSpPr txBox="1"/>
          <p:nvPr/>
        </p:nvSpPr>
        <p:spPr>
          <a:xfrm>
            <a:off x="2113639" y="2953318"/>
            <a:ext cx="997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Times New Roman"/>
                <a:ea typeface="Times New Roman"/>
                <a:cs typeface="Times New Roman"/>
                <a:sym typeface="Times New Roman"/>
              </a:rPr>
              <a:t>Fp1, Fp2, F3, F4, F7, F8, T7, T8</a:t>
            </a:r>
            <a:endParaRPr sz="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43" name="Google Shape;343;p25"/>
          <p:cNvGrpSpPr/>
          <p:nvPr/>
        </p:nvGrpSpPr>
        <p:grpSpPr>
          <a:xfrm>
            <a:off x="68800" y="1008813"/>
            <a:ext cx="3157929" cy="1090339"/>
            <a:chOff x="68796" y="1008775"/>
            <a:chExt cx="3157929" cy="1031443"/>
          </a:xfrm>
        </p:grpSpPr>
        <p:cxnSp>
          <p:nvCxnSpPr>
            <p:cNvPr id="344" name="Google Shape;344;p25"/>
            <p:cNvCxnSpPr/>
            <p:nvPr/>
          </p:nvCxnSpPr>
          <p:spPr>
            <a:xfrm>
              <a:off x="68809" y="2040218"/>
              <a:ext cx="31578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5" name="Google Shape;345;p25"/>
            <p:cNvCxnSpPr/>
            <p:nvPr/>
          </p:nvCxnSpPr>
          <p:spPr>
            <a:xfrm rot="10800000">
              <a:off x="3217046" y="1008782"/>
              <a:ext cx="0" cy="1030252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6" name="Google Shape;346;p25"/>
            <p:cNvCxnSpPr/>
            <p:nvPr/>
          </p:nvCxnSpPr>
          <p:spPr>
            <a:xfrm rot="10800000">
              <a:off x="68796" y="1008782"/>
              <a:ext cx="0" cy="1030252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7" name="Google Shape;347;p25"/>
            <p:cNvCxnSpPr/>
            <p:nvPr/>
          </p:nvCxnSpPr>
          <p:spPr>
            <a:xfrm>
              <a:off x="68809" y="1008784"/>
              <a:ext cx="143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8" name="Google Shape;348;p25"/>
            <p:cNvCxnSpPr/>
            <p:nvPr/>
          </p:nvCxnSpPr>
          <p:spPr>
            <a:xfrm>
              <a:off x="1043925" y="1008775"/>
              <a:ext cx="21828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49" name="Google Shape;349;p25"/>
          <p:cNvGrpSpPr/>
          <p:nvPr/>
        </p:nvGrpSpPr>
        <p:grpSpPr>
          <a:xfrm>
            <a:off x="68825" y="3477707"/>
            <a:ext cx="3157921" cy="1590596"/>
            <a:chOff x="68829" y="3529962"/>
            <a:chExt cx="3157921" cy="1539336"/>
          </a:xfrm>
        </p:grpSpPr>
        <p:cxnSp>
          <p:nvCxnSpPr>
            <p:cNvPr id="350" name="Google Shape;350;p25"/>
            <p:cNvCxnSpPr/>
            <p:nvPr/>
          </p:nvCxnSpPr>
          <p:spPr>
            <a:xfrm>
              <a:off x="68841" y="3529964"/>
              <a:ext cx="143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351" name="Google Shape;351;p25"/>
            <p:cNvGrpSpPr/>
            <p:nvPr/>
          </p:nvGrpSpPr>
          <p:grpSpPr>
            <a:xfrm>
              <a:off x="68829" y="3529962"/>
              <a:ext cx="3157921" cy="1539336"/>
              <a:chOff x="68829" y="3529962"/>
              <a:chExt cx="3157921" cy="1539336"/>
            </a:xfrm>
          </p:grpSpPr>
          <p:cxnSp>
            <p:nvCxnSpPr>
              <p:cNvPr id="352" name="Google Shape;352;p25"/>
              <p:cNvCxnSpPr/>
              <p:nvPr/>
            </p:nvCxnSpPr>
            <p:spPr>
              <a:xfrm>
                <a:off x="68841" y="5069299"/>
                <a:ext cx="3157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3" name="Google Shape;353;p25"/>
              <p:cNvCxnSpPr/>
              <p:nvPr/>
            </p:nvCxnSpPr>
            <p:spPr>
              <a:xfrm rot="10800000">
                <a:off x="3217079" y="3529962"/>
                <a:ext cx="0" cy="153757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4" name="Google Shape;354;p25"/>
              <p:cNvCxnSpPr/>
              <p:nvPr/>
            </p:nvCxnSpPr>
            <p:spPr>
              <a:xfrm rot="10800000">
                <a:off x="68829" y="3529962"/>
                <a:ext cx="0" cy="153757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5" name="Google Shape;355;p25"/>
              <p:cNvCxnSpPr/>
              <p:nvPr/>
            </p:nvCxnSpPr>
            <p:spPr>
              <a:xfrm>
                <a:off x="1319050" y="3529975"/>
                <a:ext cx="19077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356" name="Google Shape;356;p25"/>
          <p:cNvGrpSpPr/>
          <p:nvPr/>
        </p:nvGrpSpPr>
        <p:grpSpPr>
          <a:xfrm>
            <a:off x="3302239" y="1008824"/>
            <a:ext cx="3638116" cy="4051281"/>
            <a:chOff x="3302125" y="1008882"/>
            <a:chExt cx="3638116" cy="2468938"/>
          </a:xfrm>
        </p:grpSpPr>
        <p:cxnSp>
          <p:nvCxnSpPr>
            <p:cNvPr id="357" name="Google Shape;357;p25"/>
            <p:cNvCxnSpPr/>
            <p:nvPr/>
          </p:nvCxnSpPr>
          <p:spPr>
            <a:xfrm>
              <a:off x="3302139" y="1008882"/>
              <a:ext cx="165211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8" name="Google Shape;358;p25"/>
            <p:cNvCxnSpPr/>
            <p:nvPr/>
          </p:nvCxnSpPr>
          <p:spPr>
            <a:xfrm>
              <a:off x="3302139" y="3477820"/>
              <a:ext cx="3638101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9" name="Google Shape;359;p25"/>
            <p:cNvCxnSpPr/>
            <p:nvPr/>
          </p:nvCxnSpPr>
          <p:spPr>
            <a:xfrm rot="10800000">
              <a:off x="6929224" y="1008990"/>
              <a:ext cx="0" cy="2465996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0" name="Google Shape;360;p25"/>
            <p:cNvCxnSpPr/>
            <p:nvPr/>
          </p:nvCxnSpPr>
          <p:spPr>
            <a:xfrm rot="10800000">
              <a:off x="3302125" y="1008990"/>
              <a:ext cx="0" cy="2465996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1" name="Google Shape;361;p25"/>
            <p:cNvCxnSpPr/>
            <p:nvPr/>
          </p:nvCxnSpPr>
          <p:spPr>
            <a:xfrm>
              <a:off x="4309450" y="1009100"/>
              <a:ext cx="26307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362" name="Google Shape;362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130232"/>
            <a:ext cx="1728824" cy="493825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25"/>
          <p:cNvSpPr txBox="1"/>
          <p:nvPr/>
        </p:nvSpPr>
        <p:spPr>
          <a:xfrm>
            <a:off x="7084276" y="3103750"/>
            <a:ext cx="1772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Steps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25"/>
          <p:cNvSpPr txBox="1"/>
          <p:nvPr/>
        </p:nvSpPr>
        <p:spPr>
          <a:xfrm>
            <a:off x="7067550" y="3419675"/>
            <a:ext cx="19719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84150" lvl="0" marL="1143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❖"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Search for higher accuracy classification algorithms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1143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❖"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 the data-processing pipeline to our collected data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1143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❖"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 GUI for real-time classification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5" name="Google Shape;365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67125" y="1361575"/>
            <a:ext cx="3508251" cy="1865601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25"/>
          <p:cNvSpPr txBox="1"/>
          <p:nvPr/>
        </p:nvSpPr>
        <p:spPr>
          <a:xfrm>
            <a:off x="211450" y="3503350"/>
            <a:ext cx="30432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84150" lvl="0" marL="114300" rtl="0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❖"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FER deficit is a feature of depression, anxiety, schizophrenia, autism, substance use disorders 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114300" rtl="0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❖"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Objective: Integrate FER training with subjective emotion experiences to: 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2857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(1) </a:t>
            </a: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Improve association between subjective and perceived emotion identification 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2857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(2) Better understand affective state and emotion biases in affected individuals. 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Google Shape;367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08438" y="3526522"/>
            <a:ext cx="3425725" cy="1318799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5"/>
          <p:cNvSpPr txBox="1"/>
          <p:nvPr/>
        </p:nvSpPr>
        <p:spPr>
          <a:xfrm>
            <a:off x="3381925" y="3157225"/>
            <a:ext cx="3638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84150" lvl="0" marL="114300" rtl="0" algn="l"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❖"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Emotion Classifier + GUI Integration (Live-streamed data):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9" name="Google Shape;369;p25"/>
          <p:cNvPicPr preferRelativeResize="0"/>
          <p:nvPr/>
        </p:nvPicPr>
        <p:blipFill rotWithShape="1">
          <a:blip r:embed="rId9">
            <a:alphaModFix/>
          </a:blip>
          <a:srcRect b="25778" l="17159" r="18954" t="27198"/>
          <a:stretch/>
        </p:blipFill>
        <p:spPr>
          <a:xfrm>
            <a:off x="7650446" y="36350"/>
            <a:ext cx="1400754" cy="7233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5"/>
          <p:cNvSpPr/>
          <p:nvPr/>
        </p:nvSpPr>
        <p:spPr>
          <a:xfrm>
            <a:off x="7109675" y="4617725"/>
            <a:ext cx="1853700" cy="20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Acknowledgements</a:t>
            </a:r>
            <a:endParaRPr b="1" sz="1500"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1" name="Google Shape;371;p25"/>
          <p:cNvGrpSpPr/>
          <p:nvPr/>
        </p:nvGrpSpPr>
        <p:grpSpPr>
          <a:xfrm>
            <a:off x="7015572" y="3319400"/>
            <a:ext cx="2062395" cy="1252652"/>
            <a:chOff x="7015775" y="993128"/>
            <a:chExt cx="2068808" cy="2177389"/>
          </a:xfrm>
        </p:grpSpPr>
        <p:cxnSp>
          <p:nvCxnSpPr>
            <p:cNvPr id="372" name="Google Shape;372;p25"/>
            <p:cNvCxnSpPr/>
            <p:nvPr/>
          </p:nvCxnSpPr>
          <p:spPr>
            <a:xfrm>
              <a:off x="7015783" y="3170517"/>
              <a:ext cx="20688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373" name="Google Shape;373;p25"/>
            <p:cNvGrpSpPr/>
            <p:nvPr/>
          </p:nvGrpSpPr>
          <p:grpSpPr>
            <a:xfrm>
              <a:off x="7015775" y="993128"/>
              <a:ext cx="2068687" cy="2174908"/>
              <a:chOff x="7015775" y="993128"/>
              <a:chExt cx="2068687" cy="2174908"/>
            </a:xfrm>
          </p:grpSpPr>
          <p:cxnSp>
            <p:nvCxnSpPr>
              <p:cNvPr id="374" name="Google Shape;374;p25"/>
              <p:cNvCxnSpPr/>
              <p:nvPr/>
            </p:nvCxnSpPr>
            <p:spPr>
              <a:xfrm>
                <a:off x="7015783" y="1008829"/>
                <a:ext cx="939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5" name="Google Shape;375;p25"/>
              <p:cNvCxnSpPr/>
              <p:nvPr/>
            </p:nvCxnSpPr>
            <p:spPr>
              <a:xfrm rot="10800000">
                <a:off x="9078194" y="1008936"/>
                <a:ext cx="0" cy="2159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6" name="Google Shape;376;p25"/>
              <p:cNvCxnSpPr/>
              <p:nvPr/>
            </p:nvCxnSpPr>
            <p:spPr>
              <a:xfrm rot="10800000">
                <a:off x="7015775" y="1008936"/>
                <a:ext cx="0" cy="2159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7" name="Google Shape;377;p25"/>
              <p:cNvCxnSpPr/>
              <p:nvPr/>
            </p:nvCxnSpPr>
            <p:spPr>
              <a:xfrm>
                <a:off x="8308962" y="993128"/>
                <a:ext cx="775500" cy="15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378" name="Google Shape;378;p25"/>
          <p:cNvSpPr txBox="1"/>
          <p:nvPr/>
        </p:nvSpPr>
        <p:spPr>
          <a:xfrm>
            <a:off x="6987950" y="4787675"/>
            <a:ext cx="2156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alibri"/>
                <a:ea typeface="Calibri"/>
                <a:cs typeface="Calibri"/>
                <a:sym typeface="Calibri"/>
              </a:rPr>
              <a:t>Thank you </a:t>
            </a:r>
            <a:r>
              <a:rPr lang="en" sz="900">
                <a:latin typeface="Calibri"/>
                <a:ea typeface="Calibri"/>
                <a:cs typeface="Calibri"/>
                <a:sym typeface="Calibri"/>
              </a:rPr>
              <a:t>Dr. William Speier and Bill Wu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9" name="Google Shape;379;p25"/>
          <p:cNvGrpSpPr/>
          <p:nvPr/>
        </p:nvGrpSpPr>
        <p:grpSpPr>
          <a:xfrm>
            <a:off x="7015572" y="4722300"/>
            <a:ext cx="2062395" cy="368132"/>
            <a:chOff x="7015775" y="994796"/>
            <a:chExt cx="2068808" cy="2175721"/>
          </a:xfrm>
        </p:grpSpPr>
        <p:cxnSp>
          <p:nvCxnSpPr>
            <p:cNvPr id="380" name="Google Shape;380;p25"/>
            <p:cNvCxnSpPr/>
            <p:nvPr/>
          </p:nvCxnSpPr>
          <p:spPr>
            <a:xfrm>
              <a:off x="7015783" y="3170517"/>
              <a:ext cx="20688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381" name="Google Shape;381;p25"/>
            <p:cNvGrpSpPr/>
            <p:nvPr/>
          </p:nvGrpSpPr>
          <p:grpSpPr>
            <a:xfrm>
              <a:off x="7015775" y="994796"/>
              <a:ext cx="2068614" cy="2173240"/>
              <a:chOff x="7015775" y="994796"/>
              <a:chExt cx="2068614" cy="2173240"/>
            </a:xfrm>
          </p:grpSpPr>
          <p:cxnSp>
            <p:nvCxnSpPr>
              <p:cNvPr id="382" name="Google Shape;382;p25"/>
              <p:cNvCxnSpPr/>
              <p:nvPr/>
            </p:nvCxnSpPr>
            <p:spPr>
              <a:xfrm>
                <a:off x="7015783" y="1008829"/>
                <a:ext cx="939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83" name="Google Shape;383;p25"/>
              <p:cNvCxnSpPr/>
              <p:nvPr/>
            </p:nvCxnSpPr>
            <p:spPr>
              <a:xfrm rot="10800000">
                <a:off x="9078194" y="1008936"/>
                <a:ext cx="0" cy="2159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84" name="Google Shape;384;p25"/>
              <p:cNvCxnSpPr/>
              <p:nvPr/>
            </p:nvCxnSpPr>
            <p:spPr>
              <a:xfrm rot="10800000">
                <a:off x="7015775" y="1008936"/>
                <a:ext cx="0" cy="2159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85" name="Google Shape;385;p25"/>
              <p:cNvCxnSpPr/>
              <p:nvPr/>
            </p:nvCxnSpPr>
            <p:spPr>
              <a:xfrm>
                <a:off x="8874389" y="994796"/>
                <a:ext cx="210000" cy="14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4"/>
          <p:cNvSpPr txBox="1"/>
          <p:nvPr/>
        </p:nvSpPr>
        <p:spPr>
          <a:xfrm>
            <a:off x="185600" y="694800"/>
            <a:ext cx="7478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rPr>
              <a:t>Preliminary Results</a:t>
            </a:r>
            <a:endParaRPr b="1" sz="2800">
              <a:solidFill>
                <a:srgbClr val="424242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506" name="Google Shape;50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1251" y="1594502"/>
            <a:ext cx="4252450" cy="3280625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34"/>
          <p:cNvSpPr txBox="1"/>
          <p:nvPr/>
        </p:nvSpPr>
        <p:spPr>
          <a:xfrm>
            <a:off x="185600" y="1594500"/>
            <a:ext cx="3225600" cy="20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Nunito"/>
              <a:buChar char="-"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kNN Accuracy: </a:t>
            </a:r>
            <a:r>
              <a:rPr lang="en" sz="1700">
                <a:latin typeface="Nunito"/>
                <a:ea typeface="Nunito"/>
                <a:cs typeface="Nunito"/>
                <a:sym typeface="Nunito"/>
              </a:rPr>
              <a:t>76.06%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Nunito"/>
              <a:buChar char="-"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SVM Accuracy: 68.02%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08" name="Google Shape;508;p34"/>
          <p:cNvSpPr txBox="1"/>
          <p:nvPr/>
        </p:nvSpPr>
        <p:spPr>
          <a:xfrm>
            <a:off x="4287525" y="1126250"/>
            <a:ext cx="24999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kNN Confusion Matrix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35"/>
          <p:cNvSpPr txBox="1"/>
          <p:nvPr/>
        </p:nvSpPr>
        <p:spPr>
          <a:xfrm>
            <a:off x="206175" y="675000"/>
            <a:ext cx="7030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rPr>
              <a:t>Next Steps</a:t>
            </a:r>
            <a:r>
              <a:rPr b="1" lang="en" sz="2800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rPr>
              <a:t>:</a:t>
            </a:r>
            <a:endParaRPr b="1" sz="2800">
              <a:solidFill>
                <a:srgbClr val="424242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514" name="Google Shape;514;p35"/>
          <p:cNvSpPr txBox="1"/>
          <p:nvPr/>
        </p:nvSpPr>
        <p:spPr>
          <a:xfrm>
            <a:off x="206175" y="1825200"/>
            <a:ext cx="64701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-"/>
            </a:pPr>
            <a:r>
              <a:rPr lang="en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Search for higher accuracy classification algorithms</a:t>
            </a:r>
            <a:endParaRPr sz="17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-"/>
            </a:pPr>
            <a:r>
              <a:rPr lang="en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Adapt the data-processing pipeline to our collected data</a:t>
            </a:r>
            <a:endParaRPr sz="17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-"/>
            </a:pPr>
            <a:r>
              <a:rPr lang="en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Develop GUI for real-time classification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36"/>
          <p:cNvSpPr txBox="1"/>
          <p:nvPr/>
        </p:nvSpPr>
        <p:spPr>
          <a:xfrm>
            <a:off x="206175" y="675000"/>
            <a:ext cx="7030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rPr>
              <a:t>Acknowledgements</a:t>
            </a:r>
            <a:endParaRPr b="1" sz="2800">
              <a:solidFill>
                <a:srgbClr val="424242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520" name="Google Shape;520;p36"/>
          <p:cNvSpPr txBox="1"/>
          <p:nvPr/>
        </p:nvSpPr>
        <p:spPr>
          <a:xfrm>
            <a:off x="206175" y="1295400"/>
            <a:ext cx="3476700" cy="3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Thank You:</a:t>
            </a:r>
            <a:endParaRPr sz="17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Bill Wu</a:t>
            </a:r>
            <a:endParaRPr sz="17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Dr. Bill Speier</a:t>
            </a:r>
            <a:endParaRPr sz="17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CruX Board</a:t>
            </a:r>
            <a:endParaRPr sz="17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Team Lead: </a:t>
            </a:r>
            <a:endParaRPr sz="17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Davis Sandberg</a:t>
            </a:r>
            <a:endParaRPr sz="17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Contributing Members: </a:t>
            </a:r>
            <a:endParaRPr sz="17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Onuralp Ardic</a:t>
            </a:r>
            <a:endParaRPr sz="17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Alex Georgescu</a:t>
            </a:r>
            <a:endParaRPr sz="17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Anushka Narasani</a:t>
            </a:r>
            <a:endParaRPr sz="17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Ashley Wang</a:t>
            </a:r>
            <a:endParaRPr sz="17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21" name="Google Shape;52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1916" y="1499525"/>
            <a:ext cx="5687286" cy="338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37"/>
          <p:cNvSpPr/>
          <p:nvPr/>
        </p:nvSpPr>
        <p:spPr>
          <a:xfrm>
            <a:off x="2707750" y="111625"/>
            <a:ext cx="2172000" cy="4479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Times New Roman"/>
                <a:ea typeface="Times New Roman"/>
                <a:cs typeface="Times New Roman"/>
                <a:sym typeface="Times New Roman"/>
              </a:rPr>
              <a:t>Artifact removal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7" name="Google Shape;527;p37"/>
          <p:cNvSpPr/>
          <p:nvPr/>
        </p:nvSpPr>
        <p:spPr>
          <a:xfrm>
            <a:off x="6988850" y="111625"/>
            <a:ext cx="1792500" cy="4479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Times New Roman"/>
                <a:ea typeface="Times New Roman"/>
                <a:cs typeface="Times New Roman"/>
                <a:sym typeface="Times New Roman"/>
              </a:rPr>
              <a:t>Feature Extraction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8" name="Google Shape;528;p37"/>
          <p:cNvSpPr/>
          <p:nvPr/>
        </p:nvSpPr>
        <p:spPr>
          <a:xfrm>
            <a:off x="5161750" y="111625"/>
            <a:ext cx="1545000" cy="4479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Times New Roman"/>
                <a:ea typeface="Times New Roman"/>
                <a:cs typeface="Times New Roman"/>
                <a:sym typeface="Times New Roman"/>
              </a:rPr>
              <a:t>Trial slicing</a:t>
            </a:r>
            <a:endParaRPr sz="1700"/>
          </a:p>
        </p:txBody>
      </p:sp>
      <p:sp>
        <p:nvSpPr>
          <p:cNvPr id="529" name="Google Shape;529;p37"/>
          <p:cNvSpPr/>
          <p:nvPr/>
        </p:nvSpPr>
        <p:spPr>
          <a:xfrm>
            <a:off x="5812800" y="1806963"/>
            <a:ext cx="2968200" cy="4479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Times New Roman"/>
                <a:ea typeface="Times New Roman"/>
                <a:cs typeface="Times New Roman"/>
                <a:sym typeface="Times New Roman"/>
              </a:rPr>
              <a:t>Zero-Padding Feature Set 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0" name="Google Shape;530;p37"/>
          <p:cNvSpPr/>
          <p:nvPr/>
        </p:nvSpPr>
        <p:spPr>
          <a:xfrm>
            <a:off x="7368775" y="3777175"/>
            <a:ext cx="1401600" cy="3432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Preprocess.py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1" name="Google Shape;531;p37"/>
          <p:cNvSpPr/>
          <p:nvPr/>
        </p:nvSpPr>
        <p:spPr>
          <a:xfrm>
            <a:off x="7368775" y="4120400"/>
            <a:ext cx="1401600" cy="3432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Reformat.py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2" name="Google Shape;532;p37"/>
          <p:cNvSpPr/>
          <p:nvPr/>
        </p:nvSpPr>
        <p:spPr>
          <a:xfrm>
            <a:off x="7368775" y="4463625"/>
            <a:ext cx="1401600" cy="343200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Classification.py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3" name="Google Shape;533;p37"/>
          <p:cNvSpPr/>
          <p:nvPr/>
        </p:nvSpPr>
        <p:spPr>
          <a:xfrm>
            <a:off x="5824825" y="3431763"/>
            <a:ext cx="2944500" cy="3432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Legend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4" name="Google Shape;534;p37"/>
          <p:cNvSpPr txBox="1"/>
          <p:nvPr/>
        </p:nvSpPr>
        <p:spPr>
          <a:xfrm>
            <a:off x="2707675" y="559525"/>
            <a:ext cx="2172000" cy="1046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Linear Dynamical System (LDS) smoothing applied for artifact removal/ noise reduction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5" name="Google Shape;535;p37"/>
          <p:cNvSpPr txBox="1"/>
          <p:nvPr/>
        </p:nvSpPr>
        <p:spPr>
          <a:xfrm>
            <a:off x="5161750" y="559525"/>
            <a:ext cx="1545000" cy="1046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Trials sliced into 4 second non-overlapping windows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6" name="Google Shape;536;p37"/>
          <p:cNvSpPr txBox="1"/>
          <p:nvPr/>
        </p:nvSpPr>
        <p:spPr>
          <a:xfrm>
            <a:off x="6988825" y="559525"/>
            <a:ext cx="1792500" cy="1046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Differential Entropy (DE) calculated across each 4s window, taken as unique trial feature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7" name="Google Shape;537;p37"/>
          <p:cNvSpPr txBox="1"/>
          <p:nvPr/>
        </p:nvSpPr>
        <p:spPr>
          <a:xfrm>
            <a:off x="5812975" y="2255013"/>
            <a:ext cx="2968200" cy="831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Variable trial lengths (ie variable sized feature-sets) resolved via zero-padding to Nmax (max # features)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p37"/>
          <p:cNvSpPr/>
          <p:nvPr/>
        </p:nvSpPr>
        <p:spPr>
          <a:xfrm>
            <a:off x="3620538" y="1806963"/>
            <a:ext cx="1902300" cy="4479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Times New Roman"/>
                <a:ea typeface="Times New Roman"/>
                <a:cs typeface="Times New Roman"/>
                <a:sym typeface="Times New Roman"/>
              </a:rPr>
              <a:t>Trial Flattening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9" name="Google Shape;539;p37"/>
          <p:cNvSpPr txBox="1"/>
          <p:nvPr/>
        </p:nvSpPr>
        <p:spPr>
          <a:xfrm>
            <a:off x="3620500" y="2257413"/>
            <a:ext cx="1902300" cy="828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Features extracted from 8 electrodes flattened into single dimension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0" name="Google Shape;540;p37"/>
          <p:cNvSpPr/>
          <p:nvPr/>
        </p:nvSpPr>
        <p:spPr>
          <a:xfrm>
            <a:off x="283825" y="1806963"/>
            <a:ext cx="3046500" cy="4479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Times New Roman"/>
                <a:ea typeface="Times New Roman"/>
                <a:cs typeface="Times New Roman"/>
                <a:sym typeface="Times New Roman"/>
              </a:rPr>
              <a:t>Trial Concatenation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1" name="Google Shape;541;p37"/>
          <p:cNvSpPr txBox="1"/>
          <p:nvPr/>
        </p:nvSpPr>
        <p:spPr>
          <a:xfrm>
            <a:off x="283825" y="2255013"/>
            <a:ext cx="3046500" cy="831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Flattened trial data concatenated into NxM matrix (N = Nmax • 8 electrodes; M = total trials across all subjects)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2" name="Google Shape;542;p37"/>
          <p:cNvSpPr/>
          <p:nvPr/>
        </p:nvSpPr>
        <p:spPr>
          <a:xfrm>
            <a:off x="283825" y="3287050"/>
            <a:ext cx="2442600" cy="447900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Times New Roman"/>
                <a:ea typeface="Times New Roman"/>
                <a:cs typeface="Times New Roman"/>
                <a:sym typeface="Times New Roman"/>
              </a:rPr>
              <a:t>Dimensionality Reduction 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3" name="Google Shape;543;p37"/>
          <p:cNvSpPr txBox="1"/>
          <p:nvPr/>
        </p:nvSpPr>
        <p:spPr>
          <a:xfrm>
            <a:off x="283825" y="3734950"/>
            <a:ext cx="2442600" cy="1262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Principal Component Analysis (PCA) applied to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dataset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, principal components 1-20 extracted (~ 88% retained variance)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4" name="Google Shape;544;p37"/>
          <p:cNvSpPr/>
          <p:nvPr/>
        </p:nvSpPr>
        <p:spPr>
          <a:xfrm>
            <a:off x="3330325" y="3287050"/>
            <a:ext cx="2172000" cy="447900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Times New Roman"/>
                <a:ea typeface="Times New Roman"/>
                <a:cs typeface="Times New Roman"/>
                <a:sym typeface="Times New Roman"/>
              </a:rPr>
              <a:t>kNN Classification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45" name="Google Shape;54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300" y="111625"/>
            <a:ext cx="2265375" cy="1494600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37"/>
          <p:cNvSpPr txBox="1"/>
          <p:nvPr/>
        </p:nvSpPr>
        <p:spPr>
          <a:xfrm>
            <a:off x="3330325" y="3737525"/>
            <a:ext cx="2172000" cy="1262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K-Nearest Neighbors (kNN) algorithm used to classify data into [Neutral Sad Fear Happy] state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(~ 76%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accuracy)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47" name="Google Shape;547;p37"/>
          <p:cNvCxnSpPr>
            <a:endCxn id="528" idx="1"/>
          </p:cNvCxnSpPr>
          <p:nvPr/>
        </p:nvCxnSpPr>
        <p:spPr>
          <a:xfrm>
            <a:off x="4879750" y="335575"/>
            <a:ext cx="28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48" name="Google Shape;548;p37"/>
          <p:cNvCxnSpPr/>
          <p:nvPr/>
        </p:nvCxnSpPr>
        <p:spPr>
          <a:xfrm>
            <a:off x="2425675" y="326900"/>
            <a:ext cx="28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49" name="Google Shape;549;p37"/>
          <p:cNvCxnSpPr/>
          <p:nvPr/>
        </p:nvCxnSpPr>
        <p:spPr>
          <a:xfrm>
            <a:off x="6706750" y="335575"/>
            <a:ext cx="28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50" name="Google Shape;550;p37"/>
          <p:cNvCxnSpPr>
            <a:stCxn id="529" idx="1"/>
            <a:endCxn id="538" idx="3"/>
          </p:cNvCxnSpPr>
          <p:nvPr/>
        </p:nvCxnSpPr>
        <p:spPr>
          <a:xfrm rot="10800000">
            <a:off x="5522700" y="2030913"/>
            <a:ext cx="290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51" name="Google Shape;551;p37"/>
          <p:cNvCxnSpPr>
            <a:stCxn id="538" idx="1"/>
            <a:endCxn id="540" idx="3"/>
          </p:cNvCxnSpPr>
          <p:nvPr/>
        </p:nvCxnSpPr>
        <p:spPr>
          <a:xfrm rot="10800000">
            <a:off x="3330438" y="2030913"/>
            <a:ext cx="290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52" name="Google Shape;552;p37"/>
          <p:cNvCxnSpPr>
            <a:stCxn id="542" idx="3"/>
            <a:endCxn id="544" idx="1"/>
          </p:cNvCxnSpPr>
          <p:nvPr/>
        </p:nvCxnSpPr>
        <p:spPr>
          <a:xfrm>
            <a:off x="2726425" y="3511000"/>
            <a:ext cx="60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53" name="Google Shape;553;p37"/>
          <p:cNvCxnSpPr>
            <a:stCxn id="527" idx="3"/>
            <a:endCxn id="529" idx="3"/>
          </p:cNvCxnSpPr>
          <p:nvPr/>
        </p:nvCxnSpPr>
        <p:spPr>
          <a:xfrm>
            <a:off x="8781350" y="335575"/>
            <a:ext cx="600" cy="1695300"/>
          </a:xfrm>
          <a:prstGeom prst="bentConnector3">
            <a:avLst>
              <a:gd fmla="val 396875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4" name="Google Shape;554;p37"/>
          <p:cNvCxnSpPr>
            <a:stCxn id="540" idx="1"/>
            <a:endCxn id="542" idx="1"/>
          </p:cNvCxnSpPr>
          <p:nvPr/>
        </p:nvCxnSpPr>
        <p:spPr>
          <a:xfrm>
            <a:off x="283825" y="2030913"/>
            <a:ext cx="600" cy="1480200"/>
          </a:xfrm>
          <a:prstGeom prst="bentConnector3">
            <a:avLst>
              <a:gd fmla="val -396875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5" name="Google Shape;555;p37"/>
          <p:cNvSpPr/>
          <p:nvPr/>
        </p:nvSpPr>
        <p:spPr>
          <a:xfrm>
            <a:off x="5823775" y="3779275"/>
            <a:ext cx="1545000" cy="5136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LSL Sockets (live data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streaming)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6" name="Google Shape;556;p37"/>
          <p:cNvSpPr/>
          <p:nvPr/>
        </p:nvSpPr>
        <p:spPr>
          <a:xfrm>
            <a:off x="5823775" y="4293075"/>
            <a:ext cx="1545000" cy="513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Hardware, OS, Monitor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8"/>
          <p:cNvSpPr/>
          <p:nvPr/>
        </p:nvSpPr>
        <p:spPr>
          <a:xfrm>
            <a:off x="3600525" y="676400"/>
            <a:ext cx="366900" cy="3399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38"/>
          <p:cNvSpPr/>
          <p:nvPr/>
        </p:nvSpPr>
        <p:spPr>
          <a:xfrm>
            <a:off x="4663250" y="676400"/>
            <a:ext cx="366900" cy="3399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38"/>
          <p:cNvSpPr/>
          <p:nvPr/>
        </p:nvSpPr>
        <p:spPr>
          <a:xfrm>
            <a:off x="3470550" y="1416000"/>
            <a:ext cx="366900" cy="3399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38"/>
          <p:cNvSpPr/>
          <p:nvPr/>
        </p:nvSpPr>
        <p:spPr>
          <a:xfrm>
            <a:off x="4818600" y="1416000"/>
            <a:ext cx="366900" cy="3399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38"/>
          <p:cNvSpPr/>
          <p:nvPr/>
        </p:nvSpPr>
        <p:spPr>
          <a:xfrm>
            <a:off x="2810675" y="1313175"/>
            <a:ext cx="366900" cy="3399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38"/>
          <p:cNvSpPr/>
          <p:nvPr/>
        </p:nvSpPr>
        <p:spPr>
          <a:xfrm>
            <a:off x="5476675" y="1313175"/>
            <a:ext cx="366900" cy="3399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38"/>
          <p:cNvSpPr/>
          <p:nvPr/>
        </p:nvSpPr>
        <p:spPr>
          <a:xfrm>
            <a:off x="5778525" y="2310900"/>
            <a:ext cx="366900" cy="3399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38"/>
          <p:cNvSpPr/>
          <p:nvPr/>
        </p:nvSpPr>
        <p:spPr>
          <a:xfrm>
            <a:off x="2498125" y="2310900"/>
            <a:ext cx="366900" cy="3399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9" name="Google Shape;569;p38"/>
          <p:cNvPicPr preferRelativeResize="0"/>
          <p:nvPr/>
        </p:nvPicPr>
        <p:blipFill>
          <a:blip r:embed="rId3">
            <a:alphaModFix amt="33000"/>
          </a:blip>
          <a:stretch>
            <a:fillRect/>
          </a:stretch>
        </p:blipFill>
        <p:spPr>
          <a:xfrm>
            <a:off x="1562500" y="0"/>
            <a:ext cx="5577600" cy="491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6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EEG-Based Emotion Classification for Behavioral Therapy</a:t>
            </a:r>
            <a:endParaRPr/>
          </a:p>
        </p:txBody>
      </p:sp>
      <p:sp>
        <p:nvSpPr>
          <p:cNvPr id="391" name="Google Shape;391;p26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BCI TEAM 4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7"/>
          <p:cNvSpPr txBox="1"/>
          <p:nvPr/>
        </p:nvSpPr>
        <p:spPr>
          <a:xfrm>
            <a:off x="206175" y="667625"/>
            <a:ext cx="33942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rPr>
              <a:t>Narrative:</a:t>
            </a:r>
            <a:endParaRPr b="1" sz="2800">
              <a:solidFill>
                <a:srgbClr val="424242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397" name="Google Shape;397;p27"/>
          <p:cNvSpPr txBox="1"/>
          <p:nvPr/>
        </p:nvSpPr>
        <p:spPr>
          <a:xfrm>
            <a:off x="206175" y="1496475"/>
            <a:ext cx="3476700" cy="27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Nunito"/>
              <a:buChar char="-"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Facial Expression Recognition (FER) deficit is one of most common cognitive impairments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Nunito"/>
              <a:ea typeface="Nunito"/>
              <a:cs typeface="Nunito"/>
              <a:sym typeface="Nuni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-"/>
            </a:pPr>
            <a:r>
              <a:rPr lang="en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FER deficit is a feature of depression, anxiety, schizophrenia, autism, substance use disorders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98" name="Google Shape;398;p27"/>
          <p:cNvPicPr preferRelativeResize="0"/>
          <p:nvPr/>
        </p:nvPicPr>
        <p:blipFill rotWithShape="1">
          <a:blip r:embed="rId3">
            <a:alphaModFix/>
          </a:blip>
          <a:srcRect b="7885" l="0" r="1497" t="0"/>
          <a:stretch/>
        </p:blipFill>
        <p:spPr>
          <a:xfrm>
            <a:off x="3600375" y="844725"/>
            <a:ext cx="5436150" cy="3806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8"/>
          <p:cNvSpPr txBox="1"/>
          <p:nvPr/>
        </p:nvSpPr>
        <p:spPr>
          <a:xfrm>
            <a:off x="206175" y="675000"/>
            <a:ext cx="7030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rPr>
              <a:t>Significance</a:t>
            </a:r>
            <a:r>
              <a:rPr b="1" lang="en" sz="2800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rPr>
              <a:t>:</a:t>
            </a:r>
            <a:endParaRPr b="1" sz="2800">
              <a:solidFill>
                <a:srgbClr val="424242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404" name="Google Shape;404;p28"/>
          <p:cNvSpPr txBox="1"/>
          <p:nvPr/>
        </p:nvSpPr>
        <p:spPr>
          <a:xfrm>
            <a:off x="206175" y="1367700"/>
            <a:ext cx="4464000" cy="37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-"/>
            </a:pPr>
            <a:r>
              <a:rPr lang="en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Emotion Recognition (ER) and FER associated with subjective emotional experience, not facial expression mis-encoding</a:t>
            </a:r>
            <a:endParaRPr sz="17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-"/>
            </a:pPr>
            <a:r>
              <a:rPr lang="en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Objective: Integrate FER training with subjective emotion experiences to: </a:t>
            </a:r>
            <a:endParaRPr sz="17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171450" lvl="0" marL="7429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(1) Improve association between subjective and perceived emotion identification </a:t>
            </a:r>
            <a:endParaRPr sz="17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171450" lvl="0" marL="7429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(2) Better understand affective state and emotion biases in affected individuals. 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05" name="Google Shape;40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2575" y="675000"/>
            <a:ext cx="3425701" cy="228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2575" y="2998594"/>
            <a:ext cx="3425700" cy="1992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9"/>
          <p:cNvSpPr txBox="1"/>
          <p:nvPr/>
        </p:nvSpPr>
        <p:spPr>
          <a:xfrm>
            <a:off x="216475" y="654425"/>
            <a:ext cx="7030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rPr>
              <a:t>Data Collection</a:t>
            </a:r>
            <a:r>
              <a:rPr b="1" lang="en" sz="2800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rPr>
              <a:t>:</a:t>
            </a:r>
            <a:endParaRPr b="1" sz="2800">
              <a:solidFill>
                <a:srgbClr val="424242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412" name="Google Shape;412;p29"/>
          <p:cNvPicPr preferRelativeResize="0"/>
          <p:nvPr/>
        </p:nvPicPr>
        <p:blipFill rotWithShape="1">
          <a:blip r:embed="rId3">
            <a:alphaModFix/>
          </a:blip>
          <a:srcRect b="0" l="2553" r="0" t="0"/>
          <a:stretch/>
        </p:blipFill>
        <p:spPr>
          <a:xfrm>
            <a:off x="6296897" y="1347125"/>
            <a:ext cx="2677483" cy="2820875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29"/>
          <p:cNvSpPr txBox="1"/>
          <p:nvPr/>
        </p:nvSpPr>
        <p:spPr>
          <a:xfrm>
            <a:off x="6177575" y="3888717"/>
            <a:ext cx="293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Fp1, Fp2, F3, F4, F7, F8, T7, T8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14" name="Google Shape;41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475" y="1347125"/>
            <a:ext cx="2939157" cy="297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29"/>
          <p:cNvPicPr preferRelativeResize="0"/>
          <p:nvPr/>
        </p:nvPicPr>
        <p:blipFill rotWithShape="1">
          <a:blip r:embed="rId5">
            <a:alphaModFix/>
          </a:blip>
          <a:srcRect b="29668" l="2708" r="11322" t="4607"/>
          <a:stretch/>
        </p:blipFill>
        <p:spPr>
          <a:xfrm>
            <a:off x="3286763" y="1347120"/>
            <a:ext cx="2849400" cy="2971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0"/>
          <p:cNvSpPr txBox="1"/>
          <p:nvPr>
            <p:ph type="title"/>
          </p:nvPr>
        </p:nvSpPr>
        <p:spPr>
          <a:xfrm>
            <a:off x="824000" y="1613825"/>
            <a:ext cx="72060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Specific Aim 1: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 emotion-classifier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1"/>
          <p:cNvSpPr txBox="1"/>
          <p:nvPr/>
        </p:nvSpPr>
        <p:spPr>
          <a:xfrm>
            <a:off x="72625" y="1700"/>
            <a:ext cx="26619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rPr>
              <a:t>Model Training</a:t>
            </a:r>
            <a:r>
              <a:rPr b="1" lang="en" sz="2800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rPr>
              <a:t>:</a:t>
            </a:r>
            <a:endParaRPr b="1" sz="2800">
              <a:solidFill>
                <a:srgbClr val="424242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426" name="Google Shape;426;p31"/>
          <p:cNvSpPr/>
          <p:nvPr/>
        </p:nvSpPr>
        <p:spPr>
          <a:xfrm>
            <a:off x="2707750" y="111625"/>
            <a:ext cx="2172000" cy="4479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Times New Roman"/>
                <a:ea typeface="Times New Roman"/>
                <a:cs typeface="Times New Roman"/>
                <a:sym typeface="Times New Roman"/>
              </a:rPr>
              <a:t>Artifact removal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7" name="Google Shape;427;p31"/>
          <p:cNvSpPr/>
          <p:nvPr/>
        </p:nvSpPr>
        <p:spPr>
          <a:xfrm>
            <a:off x="6988850" y="111625"/>
            <a:ext cx="1792500" cy="4479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Times New Roman"/>
                <a:ea typeface="Times New Roman"/>
                <a:cs typeface="Times New Roman"/>
                <a:sym typeface="Times New Roman"/>
              </a:rPr>
              <a:t>Feature Extraction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8" name="Google Shape;428;p31"/>
          <p:cNvSpPr/>
          <p:nvPr/>
        </p:nvSpPr>
        <p:spPr>
          <a:xfrm>
            <a:off x="5161750" y="111625"/>
            <a:ext cx="1545000" cy="4479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Times New Roman"/>
                <a:ea typeface="Times New Roman"/>
                <a:cs typeface="Times New Roman"/>
                <a:sym typeface="Times New Roman"/>
              </a:rPr>
              <a:t>Trial slicing</a:t>
            </a:r>
            <a:endParaRPr sz="1700"/>
          </a:p>
        </p:txBody>
      </p:sp>
      <p:sp>
        <p:nvSpPr>
          <p:cNvPr id="429" name="Google Shape;429;p31"/>
          <p:cNvSpPr/>
          <p:nvPr/>
        </p:nvSpPr>
        <p:spPr>
          <a:xfrm>
            <a:off x="5812800" y="1806963"/>
            <a:ext cx="2968200" cy="4479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Times New Roman"/>
                <a:ea typeface="Times New Roman"/>
                <a:cs typeface="Times New Roman"/>
                <a:sym typeface="Times New Roman"/>
              </a:rPr>
              <a:t>Zero-Padding Feature Set 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0" name="Google Shape;430;p31"/>
          <p:cNvSpPr/>
          <p:nvPr/>
        </p:nvSpPr>
        <p:spPr>
          <a:xfrm>
            <a:off x="7368775" y="3777175"/>
            <a:ext cx="1401600" cy="3432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Preprocess.py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1" name="Google Shape;431;p31"/>
          <p:cNvSpPr/>
          <p:nvPr/>
        </p:nvSpPr>
        <p:spPr>
          <a:xfrm>
            <a:off x="7368775" y="4120400"/>
            <a:ext cx="1401600" cy="3432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Reformat.py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2" name="Google Shape;432;p31"/>
          <p:cNvSpPr/>
          <p:nvPr/>
        </p:nvSpPr>
        <p:spPr>
          <a:xfrm>
            <a:off x="7368775" y="4463625"/>
            <a:ext cx="1401600" cy="343200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Classification.py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3" name="Google Shape;433;p31"/>
          <p:cNvSpPr/>
          <p:nvPr/>
        </p:nvSpPr>
        <p:spPr>
          <a:xfrm>
            <a:off x="5824825" y="3431763"/>
            <a:ext cx="2944500" cy="3432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Legend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4" name="Google Shape;434;p31"/>
          <p:cNvSpPr txBox="1"/>
          <p:nvPr/>
        </p:nvSpPr>
        <p:spPr>
          <a:xfrm>
            <a:off x="2707675" y="559525"/>
            <a:ext cx="2172000" cy="1046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Linear Dynamical System (LDS) smoothing applied for artifact removal/ noise reduction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5" name="Google Shape;435;p31"/>
          <p:cNvSpPr txBox="1"/>
          <p:nvPr/>
        </p:nvSpPr>
        <p:spPr>
          <a:xfrm>
            <a:off x="5161750" y="559525"/>
            <a:ext cx="1545000" cy="1046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Trials sliced into 4 second non-overlapping windows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6" name="Google Shape;436;p31"/>
          <p:cNvSpPr txBox="1"/>
          <p:nvPr/>
        </p:nvSpPr>
        <p:spPr>
          <a:xfrm>
            <a:off x="6988825" y="559525"/>
            <a:ext cx="1792500" cy="1046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Differential Entropy (DE) calculated across each 4s window, taken as unique trial feature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7" name="Google Shape;437;p31"/>
          <p:cNvSpPr txBox="1"/>
          <p:nvPr/>
        </p:nvSpPr>
        <p:spPr>
          <a:xfrm>
            <a:off x="5812975" y="2255013"/>
            <a:ext cx="2968200" cy="831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Variable trial lengths (ie variable sized feature-sets) resolved via zero-padding to Nmax (max # features)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8" name="Google Shape;438;p31"/>
          <p:cNvSpPr/>
          <p:nvPr/>
        </p:nvSpPr>
        <p:spPr>
          <a:xfrm>
            <a:off x="3620538" y="1806963"/>
            <a:ext cx="1902300" cy="4479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Times New Roman"/>
                <a:ea typeface="Times New Roman"/>
                <a:cs typeface="Times New Roman"/>
                <a:sym typeface="Times New Roman"/>
              </a:rPr>
              <a:t>Trial Flattening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9" name="Google Shape;439;p31"/>
          <p:cNvSpPr txBox="1"/>
          <p:nvPr/>
        </p:nvSpPr>
        <p:spPr>
          <a:xfrm>
            <a:off x="3620500" y="2257413"/>
            <a:ext cx="1902300" cy="828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Features extracted from 8 electrodes flattened into single dimension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0" name="Google Shape;440;p31"/>
          <p:cNvSpPr/>
          <p:nvPr/>
        </p:nvSpPr>
        <p:spPr>
          <a:xfrm>
            <a:off x="283825" y="1806963"/>
            <a:ext cx="3046500" cy="4479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Times New Roman"/>
                <a:ea typeface="Times New Roman"/>
                <a:cs typeface="Times New Roman"/>
                <a:sym typeface="Times New Roman"/>
              </a:rPr>
              <a:t>Trial Concatenation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1" name="Google Shape;441;p31"/>
          <p:cNvSpPr txBox="1"/>
          <p:nvPr/>
        </p:nvSpPr>
        <p:spPr>
          <a:xfrm>
            <a:off x="283825" y="2255013"/>
            <a:ext cx="3046500" cy="831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Flattened trial data concatenated into NxM matrix (N = Nmax • 8 electrodes; M = total trials across all subjects)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2" name="Google Shape;442;p31"/>
          <p:cNvSpPr/>
          <p:nvPr/>
        </p:nvSpPr>
        <p:spPr>
          <a:xfrm>
            <a:off x="283825" y="3287050"/>
            <a:ext cx="2442600" cy="447900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Times New Roman"/>
                <a:ea typeface="Times New Roman"/>
                <a:cs typeface="Times New Roman"/>
                <a:sym typeface="Times New Roman"/>
              </a:rPr>
              <a:t>Dimensionality Reduction 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3" name="Google Shape;443;p31"/>
          <p:cNvSpPr txBox="1"/>
          <p:nvPr/>
        </p:nvSpPr>
        <p:spPr>
          <a:xfrm>
            <a:off x="283825" y="3734950"/>
            <a:ext cx="2442600" cy="1262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Principal Component Analysis (PCA) applied to dataset, principal components 1-20 extracted (~ 88% retained variance)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4" name="Google Shape;444;p31"/>
          <p:cNvSpPr/>
          <p:nvPr/>
        </p:nvSpPr>
        <p:spPr>
          <a:xfrm>
            <a:off x="3330325" y="3287050"/>
            <a:ext cx="2172000" cy="447900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Times New Roman"/>
                <a:ea typeface="Times New Roman"/>
                <a:cs typeface="Times New Roman"/>
                <a:sym typeface="Times New Roman"/>
              </a:rPr>
              <a:t>kNN Classification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5" name="Google Shape;445;p31"/>
          <p:cNvSpPr txBox="1"/>
          <p:nvPr/>
        </p:nvSpPr>
        <p:spPr>
          <a:xfrm>
            <a:off x="3330325" y="3737525"/>
            <a:ext cx="2172000" cy="1262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K-Nearest Neighbors (kNN) algorithm used to classify data into [Neutral Sad Fear Happy] state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(~ 76% accuracy)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46" name="Google Shape;446;p31"/>
          <p:cNvCxnSpPr>
            <a:endCxn id="428" idx="1"/>
          </p:cNvCxnSpPr>
          <p:nvPr/>
        </p:nvCxnSpPr>
        <p:spPr>
          <a:xfrm>
            <a:off x="4879750" y="335575"/>
            <a:ext cx="28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7" name="Google Shape;447;p31"/>
          <p:cNvCxnSpPr/>
          <p:nvPr/>
        </p:nvCxnSpPr>
        <p:spPr>
          <a:xfrm>
            <a:off x="6706750" y="335575"/>
            <a:ext cx="28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8" name="Google Shape;448;p31"/>
          <p:cNvCxnSpPr>
            <a:stCxn id="429" idx="1"/>
            <a:endCxn id="438" idx="3"/>
          </p:cNvCxnSpPr>
          <p:nvPr/>
        </p:nvCxnSpPr>
        <p:spPr>
          <a:xfrm rot="10800000">
            <a:off x="5522700" y="2030913"/>
            <a:ext cx="290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9" name="Google Shape;449;p31"/>
          <p:cNvCxnSpPr>
            <a:stCxn id="438" idx="1"/>
            <a:endCxn id="440" idx="3"/>
          </p:cNvCxnSpPr>
          <p:nvPr/>
        </p:nvCxnSpPr>
        <p:spPr>
          <a:xfrm rot="10800000">
            <a:off x="3330438" y="2030913"/>
            <a:ext cx="290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0" name="Google Shape;450;p31"/>
          <p:cNvCxnSpPr>
            <a:stCxn id="442" idx="3"/>
            <a:endCxn id="444" idx="1"/>
          </p:cNvCxnSpPr>
          <p:nvPr/>
        </p:nvCxnSpPr>
        <p:spPr>
          <a:xfrm>
            <a:off x="2726425" y="3511000"/>
            <a:ext cx="60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1" name="Google Shape;451;p31"/>
          <p:cNvCxnSpPr>
            <a:stCxn id="427" idx="3"/>
            <a:endCxn id="429" idx="3"/>
          </p:cNvCxnSpPr>
          <p:nvPr/>
        </p:nvCxnSpPr>
        <p:spPr>
          <a:xfrm>
            <a:off x="8781350" y="335575"/>
            <a:ext cx="600" cy="1695300"/>
          </a:xfrm>
          <a:prstGeom prst="bentConnector3">
            <a:avLst>
              <a:gd fmla="val 396875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2" name="Google Shape;452;p31"/>
          <p:cNvCxnSpPr>
            <a:stCxn id="440" idx="1"/>
            <a:endCxn id="442" idx="1"/>
          </p:cNvCxnSpPr>
          <p:nvPr/>
        </p:nvCxnSpPr>
        <p:spPr>
          <a:xfrm>
            <a:off x="283825" y="2030913"/>
            <a:ext cx="600" cy="1480200"/>
          </a:xfrm>
          <a:prstGeom prst="bentConnector3">
            <a:avLst>
              <a:gd fmla="val -396875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3" name="Google Shape;453;p31"/>
          <p:cNvSpPr/>
          <p:nvPr/>
        </p:nvSpPr>
        <p:spPr>
          <a:xfrm>
            <a:off x="5823775" y="3779275"/>
            <a:ext cx="1545000" cy="5136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LSL Sockets (live data streaming)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4" name="Google Shape;454;p31"/>
          <p:cNvSpPr/>
          <p:nvPr/>
        </p:nvSpPr>
        <p:spPr>
          <a:xfrm>
            <a:off x="5823775" y="4293075"/>
            <a:ext cx="1545000" cy="513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Hardware, OS, Monitor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55" name="Google Shape;45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559" y="593462"/>
            <a:ext cx="2044041" cy="978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31"/>
          <p:cNvCxnSpPr>
            <a:stCxn id="455" idx="3"/>
            <a:endCxn id="434" idx="1"/>
          </p:cNvCxnSpPr>
          <p:nvPr/>
        </p:nvCxnSpPr>
        <p:spPr>
          <a:xfrm>
            <a:off x="2425600" y="1082875"/>
            <a:ext cx="28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2"/>
          <p:cNvSpPr txBox="1"/>
          <p:nvPr>
            <p:ph type="title"/>
          </p:nvPr>
        </p:nvSpPr>
        <p:spPr>
          <a:xfrm>
            <a:off x="824000" y="1613825"/>
            <a:ext cx="72060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Specific Aim 2: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Interactive GUI Integration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3"/>
          <p:cNvSpPr txBox="1"/>
          <p:nvPr/>
        </p:nvSpPr>
        <p:spPr>
          <a:xfrm>
            <a:off x="185600" y="433550"/>
            <a:ext cx="7478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rPr>
              <a:t>Aim #2:</a:t>
            </a:r>
            <a:r>
              <a:rPr b="1" lang="en" sz="2800">
                <a:solidFill>
                  <a:srgbClr val="424242"/>
                </a:solidFill>
                <a:latin typeface="Maven Pro"/>
                <a:ea typeface="Maven Pro"/>
                <a:cs typeface="Maven Pro"/>
                <a:sym typeface="Maven Pro"/>
              </a:rPr>
              <a:t> Integrated GUI/ Interactive Module</a:t>
            </a:r>
            <a:endParaRPr b="1" sz="2800">
              <a:solidFill>
                <a:srgbClr val="424242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467" name="Google Shape;467;p33"/>
          <p:cNvSpPr/>
          <p:nvPr/>
        </p:nvSpPr>
        <p:spPr>
          <a:xfrm>
            <a:off x="185626" y="3134365"/>
            <a:ext cx="1265328" cy="859680"/>
          </a:xfrm>
          <a:prstGeom prst="cloud">
            <a:avLst/>
          </a:prstGeom>
          <a:solidFill>
            <a:srgbClr val="EE7CD3">
              <a:alpha val="582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Brain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8" name="Google Shape;468;p33"/>
          <p:cNvSpPr/>
          <p:nvPr/>
        </p:nvSpPr>
        <p:spPr>
          <a:xfrm>
            <a:off x="185600" y="2491675"/>
            <a:ext cx="1265400" cy="4329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OpenBCI Cap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9" name="Google Shape;469;p33"/>
          <p:cNvSpPr/>
          <p:nvPr/>
        </p:nvSpPr>
        <p:spPr>
          <a:xfrm>
            <a:off x="185600" y="1890181"/>
            <a:ext cx="1265400" cy="4329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Cyton Board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0" name="Google Shape;470;p33"/>
          <p:cNvSpPr/>
          <p:nvPr/>
        </p:nvSpPr>
        <p:spPr>
          <a:xfrm>
            <a:off x="185600" y="1126250"/>
            <a:ext cx="1265400" cy="5952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OpenBCI GUI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1" name="Google Shape;471;p33"/>
          <p:cNvSpPr/>
          <p:nvPr/>
        </p:nvSpPr>
        <p:spPr>
          <a:xfrm>
            <a:off x="1667672" y="2639639"/>
            <a:ext cx="2308200" cy="859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Stimulus Presentation: Emotion eliciting video clip [Neutral Sad Fear Happy]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2" name="Google Shape;472;p33"/>
          <p:cNvSpPr/>
          <p:nvPr/>
        </p:nvSpPr>
        <p:spPr>
          <a:xfrm>
            <a:off x="1667672" y="1882944"/>
            <a:ext cx="2308200" cy="5952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Time sync (keyboard press to initiate stimulus)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3" name="Google Shape;473;p33"/>
          <p:cNvSpPr/>
          <p:nvPr/>
        </p:nvSpPr>
        <p:spPr>
          <a:xfrm>
            <a:off x="2262350" y="1126250"/>
            <a:ext cx="1118700" cy="5952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LSL Socket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4" name="Google Shape;474;p33"/>
          <p:cNvSpPr/>
          <p:nvPr/>
        </p:nvSpPr>
        <p:spPr>
          <a:xfrm>
            <a:off x="3861299" y="1126250"/>
            <a:ext cx="1265400" cy="5952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Preprocess.py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5" name="Google Shape;475;p33"/>
          <p:cNvSpPr/>
          <p:nvPr/>
        </p:nvSpPr>
        <p:spPr>
          <a:xfrm>
            <a:off x="7213886" y="1126250"/>
            <a:ext cx="1265400" cy="5952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Reformat.py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6" name="Google Shape;476;p33"/>
          <p:cNvSpPr/>
          <p:nvPr/>
        </p:nvSpPr>
        <p:spPr>
          <a:xfrm>
            <a:off x="5610883" y="1126250"/>
            <a:ext cx="1118700" cy="5952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LSL Socket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7" name="Google Shape;477;p33"/>
          <p:cNvSpPr/>
          <p:nvPr/>
        </p:nvSpPr>
        <p:spPr>
          <a:xfrm>
            <a:off x="7106845" y="2756340"/>
            <a:ext cx="1479300" cy="595200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Classification.py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8" name="Google Shape;478;p33"/>
          <p:cNvSpPr/>
          <p:nvPr/>
        </p:nvSpPr>
        <p:spPr>
          <a:xfrm>
            <a:off x="7287170" y="1941295"/>
            <a:ext cx="1118700" cy="5952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LSL Socket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9" name="Google Shape;479;p33"/>
          <p:cNvSpPr/>
          <p:nvPr/>
        </p:nvSpPr>
        <p:spPr>
          <a:xfrm>
            <a:off x="4387258" y="2624139"/>
            <a:ext cx="2308200" cy="859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Outcome Presentation: State-Associated Facial Expression Images 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0" name="Google Shape;480;p33"/>
          <p:cNvSpPr/>
          <p:nvPr/>
        </p:nvSpPr>
        <p:spPr>
          <a:xfrm>
            <a:off x="4736477" y="1875180"/>
            <a:ext cx="1609800" cy="595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Initiate Next Trial (keyboard press)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81" name="Google Shape;481;p33"/>
          <p:cNvCxnSpPr>
            <a:stCxn id="467" idx="3"/>
            <a:endCxn id="468" idx="2"/>
          </p:cNvCxnSpPr>
          <p:nvPr/>
        </p:nvCxnSpPr>
        <p:spPr>
          <a:xfrm rot="10800000">
            <a:off x="818290" y="2924618"/>
            <a:ext cx="0" cy="25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82" name="Google Shape;482;p33"/>
          <p:cNvCxnSpPr>
            <a:stCxn id="468" idx="0"/>
            <a:endCxn id="469" idx="2"/>
          </p:cNvCxnSpPr>
          <p:nvPr/>
        </p:nvCxnSpPr>
        <p:spPr>
          <a:xfrm rot="10800000">
            <a:off x="818300" y="2323075"/>
            <a:ext cx="0" cy="16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83" name="Google Shape;483;p33"/>
          <p:cNvCxnSpPr>
            <a:stCxn id="469" idx="0"/>
            <a:endCxn id="470" idx="2"/>
          </p:cNvCxnSpPr>
          <p:nvPr/>
        </p:nvCxnSpPr>
        <p:spPr>
          <a:xfrm rot="10800000">
            <a:off x="818300" y="1721581"/>
            <a:ext cx="0" cy="16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84" name="Google Shape;484;p33"/>
          <p:cNvCxnSpPr>
            <a:stCxn id="470" idx="3"/>
            <a:endCxn id="473" idx="1"/>
          </p:cNvCxnSpPr>
          <p:nvPr/>
        </p:nvCxnSpPr>
        <p:spPr>
          <a:xfrm>
            <a:off x="1451000" y="1423850"/>
            <a:ext cx="81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85" name="Google Shape;485;p33"/>
          <p:cNvCxnSpPr>
            <a:stCxn id="472" idx="0"/>
            <a:endCxn id="473" idx="2"/>
          </p:cNvCxnSpPr>
          <p:nvPr/>
        </p:nvCxnSpPr>
        <p:spPr>
          <a:xfrm rot="10800000">
            <a:off x="2821772" y="1721544"/>
            <a:ext cx="0" cy="16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86" name="Google Shape;486;p33"/>
          <p:cNvCxnSpPr>
            <a:stCxn id="472" idx="2"/>
            <a:endCxn id="471" idx="0"/>
          </p:cNvCxnSpPr>
          <p:nvPr/>
        </p:nvCxnSpPr>
        <p:spPr>
          <a:xfrm>
            <a:off x="2821772" y="2478144"/>
            <a:ext cx="0" cy="16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87" name="Google Shape;487;p33"/>
          <p:cNvCxnSpPr>
            <a:endCxn id="474" idx="1"/>
          </p:cNvCxnSpPr>
          <p:nvPr/>
        </p:nvCxnSpPr>
        <p:spPr>
          <a:xfrm>
            <a:off x="3386399" y="1423850"/>
            <a:ext cx="474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88" name="Google Shape;488;p33"/>
          <p:cNvCxnSpPr>
            <a:stCxn id="474" idx="3"/>
            <a:endCxn id="476" idx="1"/>
          </p:cNvCxnSpPr>
          <p:nvPr/>
        </p:nvCxnSpPr>
        <p:spPr>
          <a:xfrm>
            <a:off x="5126699" y="1423850"/>
            <a:ext cx="484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89" name="Google Shape;489;p33"/>
          <p:cNvCxnSpPr>
            <a:stCxn id="476" idx="3"/>
            <a:endCxn id="475" idx="1"/>
          </p:cNvCxnSpPr>
          <p:nvPr/>
        </p:nvCxnSpPr>
        <p:spPr>
          <a:xfrm>
            <a:off x="6729583" y="1423850"/>
            <a:ext cx="484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0" name="Google Shape;490;p33"/>
          <p:cNvCxnSpPr>
            <a:stCxn id="475" idx="2"/>
            <a:endCxn id="478" idx="0"/>
          </p:cNvCxnSpPr>
          <p:nvPr/>
        </p:nvCxnSpPr>
        <p:spPr>
          <a:xfrm>
            <a:off x="7846586" y="1721450"/>
            <a:ext cx="0" cy="21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1" name="Google Shape;491;p33"/>
          <p:cNvCxnSpPr>
            <a:stCxn id="478" idx="2"/>
            <a:endCxn id="477" idx="0"/>
          </p:cNvCxnSpPr>
          <p:nvPr/>
        </p:nvCxnSpPr>
        <p:spPr>
          <a:xfrm>
            <a:off x="7846520" y="2536495"/>
            <a:ext cx="0" cy="21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2" name="Google Shape;492;p33"/>
          <p:cNvCxnSpPr>
            <a:stCxn id="480" idx="1"/>
            <a:endCxn id="472" idx="3"/>
          </p:cNvCxnSpPr>
          <p:nvPr/>
        </p:nvCxnSpPr>
        <p:spPr>
          <a:xfrm flipH="1">
            <a:off x="3975977" y="2172780"/>
            <a:ext cx="760500" cy="7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3" name="Google Shape;493;p33"/>
          <p:cNvCxnSpPr>
            <a:stCxn id="479" idx="0"/>
            <a:endCxn id="480" idx="2"/>
          </p:cNvCxnSpPr>
          <p:nvPr/>
        </p:nvCxnSpPr>
        <p:spPr>
          <a:xfrm rot="10800000">
            <a:off x="5541358" y="2470239"/>
            <a:ext cx="0" cy="15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4" name="Google Shape;494;p33"/>
          <p:cNvCxnSpPr>
            <a:stCxn id="471" idx="1"/>
            <a:endCxn id="467" idx="0"/>
          </p:cNvCxnSpPr>
          <p:nvPr/>
        </p:nvCxnSpPr>
        <p:spPr>
          <a:xfrm flipH="1">
            <a:off x="1449872" y="3069539"/>
            <a:ext cx="217800" cy="494700"/>
          </a:xfrm>
          <a:prstGeom prst="bentConnector3">
            <a:avLst>
              <a:gd fmla="val 4960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95" name="Google Shape;495;p33"/>
          <p:cNvGrpSpPr/>
          <p:nvPr/>
        </p:nvGrpSpPr>
        <p:grpSpPr>
          <a:xfrm>
            <a:off x="4387132" y="3499222"/>
            <a:ext cx="2308038" cy="1123708"/>
            <a:chOff x="4460750" y="2851925"/>
            <a:chExt cx="2023175" cy="910475"/>
          </a:xfrm>
        </p:grpSpPr>
        <p:pic>
          <p:nvPicPr>
            <p:cNvPr id="496" name="Google Shape;496;p33"/>
            <p:cNvPicPr preferRelativeResize="0"/>
            <p:nvPr/>
          </p:nvPicPr>
          <p:blipFill rotWithShape="1">
            <a:blip r:embed="rId3">
              <a:alphaModFix/>
            </a:blip>
            <a:srcRect b="0" l="15301" r="14699" t="0"/>
            <a:stretch/>
          </p:blipFill>
          <p:spPr>
            <a:xfrm>
              <a:off x="4460750" y="2851925"/>
              <a:ext cx="2023175" cy="910475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497" name="Google Shape;497;p33"/>
            <p:cNvPicPr preferRelativeResize="0"/>
            <p:nvPr/>
          </p:nvPicPr>
          <p:blipFill rotWithShape="1">
            <a:blip r:embed="rId3">
              <a:alphaModFix/>
            </a:blip>
            <a:srcRect b="0" l="349" r="87441" t="0"/>
            <a:stretch/>
          </p:blipFill>
          <p:spPr>
            <a:xfrm>
              <a:off x="4460750" y="2851925"/>
              <a:ext cx="352900" cy="910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8" name="Google Shape;498;p33"/>
            <p:cNvPicPr preferRelativeResize="0"/>
            <p:nvPr/>
          </p:nvPicPr>
          <p:blipFill rotWithShape="1">
            <a:blip r:embed="rId3">
              <a:alphaModFix/>
            </a:blip>
            <a:srcRect b="0" l="87790" r="0" t="0"/>
            <a:stretch/>
          </p:blipFill>
          <p:spPr>
            <a:xfrm>
              <a:off x="6131025" y="2851925"/>
              <a:ext cx="352900" cy="91047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99" name="Google Shape;499;p33"/>
          <p:cNvCxnSpPr>
            <a:stCxn id="477" idx="1"/>
            <a:endCxn id="479" idx="3"/>
          </p:cNvCxnSpPr>
          <p:nvPr/>
        </p:nvCxnSpPr>
        <p:spPr>
          <a:xfrm rot="10800000">
            <a:off x="6695545" y="3053940"/>
            <a:ext cx="411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500" name="Google Shape;50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8763" y="3499293"/>
            <a:ext cx="2285953" cy="1123732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